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</p:sldMasterIdLst>
  <p:notesMasterIdLst>
    <p:notesMasterId r:id="rId27"/>
  </p:notesMasterIdLst>
  <p:sldIdLst>
    <p:sldId id="256" r:id="rId3"/>
    <p:sldId id="543" r:id="rId4"/>
    <p:sldId id="533" r:id="rId5"/>
    <p:sldId id="258" r:id="rId6"/>
    <p:sldId id="259" r:id="rId7"/>
    <p:sldId id="541" r:id="rId8"/>
    <p:sldId id="260" r:id="rId9"/>
    <p:sldId id="261" r:id="rId10"/>
    <p:sldId id="262" r:id="rId11"/>
    <p:sldId id="263" r:id="rId12"/>
    <p:sldId id="276" r:id="rId13"/>
    <p:sldId id="264" r:id="rId14"/>
    <p:sldId id="266" r:id="rId15"/>
    <p:sldId id="277" r:id="rId16"/>
    <p:sldId id="535" r:id="rId17"/>
    <p:sldId id="536" r:id="rId18"/>
    <p:sldId id="270" r:id="rId19"/>
    <p:sldId id="278" r:id="rId20"/>
    <p:sldId id="279" r:id="rId21"/>
    <p:sldId id="280" r:id="rId22"/>
    <p:sldId id="537" r:id="rId23"/>
    <p:sldId id="538" r:id="rId24"/>
    <p:sldId id="542" r:id="rId25"/>
    <p:sldId id="540" r:id="rId26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  <a:fill>
          <a:solidFill>
            <a:schemeClr val="accent1">
              <a:tint val="40000"/>
            </a:schemeClr>
          </a:solidFill>
        </a:fill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0" autoAdjust="0"/>
    <p:restoredTop sz="94660"/>
  </p:normalViewPr>
  <p:slideViewPr>
    <p:cSldViewPr snapToGrid="0">
      <p:cViewPr varScale="1">
        <p:scale>
          <a:sx n="78" d="100"/>
          <a:sy n="78" d="100"/>
        </p:scale>
        <p:origin x="883" y="6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4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809962B-3B3C-CD16-CF97-8806D4E439CB}" type="slidenum">
              <a:rPr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C75ED2-58F1-F914-7A13-BDDF39BE4F1E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18036647" name="Slide Image Placeholder 1">
            <a:extLst>
              <a:ext uri="{FF2B5EF4-FFF2-40B4-BE49-F238E27FC236}">
                <a16:creationId xmlns:a16="http://schemas.microsoft.com/office/drawing/2014/main" id="{FE237324-9826-7405-8408-320B98C514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431273697" name="Notes Placeholder 2">
            <a:extLst>
              <a:ext uri="{FF2B5EF4-FFF2-40B4-BE49-F238E27FC236}">
                <a16:creationId xmlns:a16="http://schemas.microsoft.com/office/drawing/2014/main" id="{0AB2C387-44E7-864B-D468-BEF4B7FDE0C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59253310" name="Slide Number Placeholder 3">
            <a:extLst>
              <a:ext uri="{FF2B5EF4-FFF2-40B4-BE49-F238E27FC236}">
                <a16:creationId xmlns:a16="http://schemas.microsoft.com/office/drawing/2014/main" id="{7369AC47-7E84-BF9F-9F69-92D8A918FA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A9DA79C-1DCD-1F3D-C40D-3C395E975462}" type="slidenum">
              <a:rPr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15791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1883515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69412133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5700827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702DFBD-F97A-9C08-60D5-172E77E4C9E3}" type="slidenum">
              <a:rPr/>
              <a:t>17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47A4F2-EC14-4816-E3B1-4CE9CA5E4250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3B9018-5B81-2C76-3ECA-21799EAE1E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1F78B6-DBDD-3412-4D45-6180491BFE4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0DBD95-6FDF-A829-550A-062F944A61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735F144-4477-3278-DD0A-BB5203ABE0DE}" type="slidenum">
              <a:rPr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2675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735F144-4477-3278-DD0A-BB5203ABE0DE}" type="slidenum">
              <a:rPr/>
              <a:t>4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F9FF2E9-488C-C2DD-99BD-96FB86CF33E3}" type="slidenum">
              <a:rPr/>
              <a:t>5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9138B-3C19-155E-6734-577BDCB643EA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6B7DD7-7584-5DC2-D965-0DB1FB2AD8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E13131-4A6E-7978-A981-687E417827C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FF036-230E-59A4-72F7-F83802668B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F9FF2E9-488C-C2DD-99BD-96FB86CF33E3}" type="slidenum">
              <a:rPr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0512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A9EA87D-8652-58FE-0A40-1D9E139BF096}" type="slidenum">
              <a:rPr/>
              <a:t>8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2E05708-DCA4-6E2D-B2FD-EC08B316525E}" type="slidenum">
              <a:rPr/>
              <a:t>9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0260324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74333539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9146055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464E4F9-7086-8AED-2E32-FC3E1F458751}" type="slidenum">
              <a:rPr/>
              <a:t>10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18036647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43127369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5925331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A9DA79C-1DCD-1F3D-C40D-3C395E975462}" type="slidenum">
              <a:rPr/>
              <a:t>12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6985864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107880381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10550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12468FD-6DAA-58E5-163A-A58E86B6414B}" type="slidenum">
              <a:rPr/>
              <a:t>13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3246370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77132459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826485105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1212829104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31062664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151420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1727502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61501496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105113513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613276550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9589124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24884619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017138551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639614118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8604832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1F3BE-512F-A9CE-900D-B6E0068F4D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11E759-8398-1C8B-4F38-3B5F5F3820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DDE8A-E854-1D1C-8B81-59D304580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4DB82-9D26-A4A7-DD71-B140CE7BA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D4B25-EB67-28E5-5C5F-D5789BB88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647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58F54-B80F-E040-0537-D4AB53684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5052E-FBAF-9764-17B4-44EEDA19C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28461-73E6-DA43-A804-1BED2DEDC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C90D2-FEC4-8B98-89A9-8B863F908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767BA-0170-E4AA-D831-BE5F2B30C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62957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643F4-DF9D-3089-607F-F630042D2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C6B38-3C8D-E9B6-AE09-3D4FB3A9E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396E3-1754-8F20-FFD6-495F35BE4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FECFE-EDD5-4401-2AE2-5CF0BEE56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226EF-4679-CF6F-CF81-24B227602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4120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9617A-463C-B0FA-843B-05D55BB4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016E-78F1-F75B-BC93-791E453766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4ACE3-6B57-CC2B-E335-02B52C0EB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DBD783-A52E-0064-668C-D393154B0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EDF47-CE09-3FD5-8ADD-0A6CFFA9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EBE330-F483-EA66-3FEC-34BA5B610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633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89D43-5E5B-48DD-A60B-FDDAC693B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6F32E-5382-7984-7E93-85C807443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618230-A817-7965-EFCB-0720B4ABC6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E3800D-524D-E9FD-E4E6-8A0324046C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E48E2B-8B3B-4A12-8C05-6222B14B48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083518-B8B2-5C7F-CD0A-125EFA788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30EBAF-1066-8FE2-60BF-0AD28A94F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D6C8C0-F362-9C7F-C203-EC0BF19BF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43216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A044E-9B9D-6532-38C5-2548C08E3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C5C59B-7D5D-D630-8E28-4022FF766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96964E-2C9E-7926-8B63-80F95308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30FA47-9D75-E0FF-8FB3-0F9EF1813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5494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268972-0D81-CE22-EDE6-5BD70E2B4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CF470F-F056-E314-B018-2C9E07E7F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2BD58-FE18-5B4B-0126-E111600D5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29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E1CF6-20E5-C8D0-55EF-0044CFF3B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13B3F-0A8A-88D7-368C-2C0D15C33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D8D0F0-7D28-2713-49F8-A122409C5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15D5A1-AB6A-3313-6D15-BF77B31EC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49E29-6085-AC32-B97C-BE6FFEDD4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397273-FC10-830B-4EE1-EF7CBFF7E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853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287243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808356809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62383129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1897509786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904007022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618FA-A510-D593-C2E8-A943D32C0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86480-7067-230A-B3CE-415EF472B5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C3E5E3-C685-17BB-99D4-CCE0E3B57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FCBDC-72D1-DA03-EEBB-12C473CA7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0BEEE8-F749-3928-8336-8F0490C7F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D2A82A-58B8-B13C-BD66-5D340CA1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12160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1B81-8671-ED96-E3F5-C681FFE3E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EFCA56-3F75-07CB-9FB7-F0F7B78EA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CC168-4ABB-D666-29C9-347EFF50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4C89C-E42B-0302-ED96-48D8638BE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BADE0-9275-B9E0-72CF-A481D81CB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11167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ACC2B5-AAB4-6939-855D-759D3FB8B1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0E091-D309-3C53-FAA0-94D42F52B9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CD9BE-9D56-0A3B-FC8E-767BBF1A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BC3CD-7309-6765-72C1-5982459D6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D70F7-1F47-1B7A-7B20-44E99C13A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1272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70257288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81608896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85382114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350525928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2045435801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145302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84613926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2078461735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884828160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356554253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612804923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1131333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87556612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59008920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814696694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703906508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439342971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952407685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966229130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215019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54911125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740926660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160205501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3523978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1994263754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115274027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3575455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49431002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967486212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85114282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139131089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1410827812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0969900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25798014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n-GB"/>
          </a:p>
        </p:txBody>
      </p:sp>
      <p:sp>
        <p:nvSpPr>
          <p:cNvPr id="250982623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02311044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668750637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2055844470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0167125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0451096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695364456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114722452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008361268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33A2A5D-5A42-4533-ACF4-15D55555B360}" type="slidenum">
              <a:rPr lang="en-GB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0E771D-197D-29E2-0B81-12A4FAE2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9599D2-8F60-BB7F-534F-CDB425A41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CE3F2-2023-C212-377A-F9A16C0525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06/12/2025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9B2B7-BC4C-BF5C-4319-2E83B888FD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C4DCB-AAB0-5D1A-3349-E5C5C3E40D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609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fo-zas/Training/tree/main/GPREC/01_Sensors/01_SensorsCode/01_Sensors_Kit_Ultrasonic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fo-zas/Training/tree/main/GPREC/01_Sensors/01_SensorsCode/02_Sensors_Kit_Ultrasonic_With_OLED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fo-zas/Training/tree/main/GPREC/01_Sensors/01_SensorsCode/02_Sensors_Kit_Ultrasonic_With_OLED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0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image" Target="../media/image11.png"/><Relationship Id="rId9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info-zas/Training/tree/main/GPREC/01_Sensors/01_SensorsCode/03_Sensors_Kit_Gas_Sensor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fo-zas/Training/tree/main/GPREC/01_Sensors/01_SensorsCode/03_Sensors_Kit_Gas_Sensor" TargetMode="External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8968248" name="Title 1"/>
          <p:cNvSpPr>
            <a:spLocks noGrp="1"/>
          </p:cNvSpPr>
          <p:nvPr>
            <p:ph type="ctrTitle"/>
          </p:nvPr>
        </p:nvSpPr>
        <p:spPr bwMode="auto">
          <a:xfrm>
            <a:off x="1524000" y="1763252"/>
            <a:ext cx="9144000" cy="23876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b="1" dirty="0">
                <a:solidFill>
                  <a:srgbClr val="FF3300"/>
                </a:solidFill>
              </a:rPr>
              <a:t>Sensor</a:t>
            </a:r>
            <a:r>
              <a:rPr lang="en-GB" b="1" dirty="0">
                <a:solidFill>
                  <a:srgbClr val="FF3300"/>
                </a:solidFill>
              </a:rPr>
              <a:t> Kit (Kit 1)</a:t>
            </a:r>
            <a:br>
              <a:rPr lang="en-GB" b="1" dirty="0">
                <a:solidFill>
                  <a:srgbClr val="FF3300"/>
                </a:solidFill>
              </a:rPr>
            </a:br>
            <a:r>
              <a:rPr lang="en-GB" b="1" dirty="0">
                <a:solidFill>
                  <a:srgbClr val="0070C0"/>
                </a:solidFill>
              </a:rPr>
              <a:t>ZAS Robotics Training</a:t>
            </a:r>
            <a:endParaRPr lang="en-GB" dirty="0">
              <a:solidFill>
                <a:srgbClr val="0070C0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ED65F1-B05D-0F42-06D6-FC07DD7CF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2C2207-41A7-973C-48CB-A47BC469C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1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29D131-2A2A-10D9-EBBF-422D12CD6A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180" y="501650"/>
            <a:ext cx="4042963" cy="108970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5127962" name="Title 1"/>
          <p:cNvSpPr>
            <a:spLocks noGrp="1"/>
          </p:cNvSpPr>
          <p:nvPr>
            <p:ph type="title"/>
          </p:nvPr>
        </p:nvSpPr>
        <p:spPr bwMode="auto">
          <a:xfrm>
            <a:off x="420757" y="129543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S1: Ultrasonic Sensor 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5D1864-C0B9-62E3-CB94-D7968B62D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004" y="1600509"/>
            <a:ext cx="9426757" cy="481625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DE782F-0376-9895-2ADC-5804A90C865B}"/>
              </a:ext>
            </a:extLst>
          </p:cNvPr>
          <p:cNvSpPr txBox="1"/>
          <p:nvPr/>
        </p:nvSpPr>
        <p:spPr>
          <a:xfrm>
            <a:off x="9959009" y="2967335"/>
            <a:ext cx="1394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Step 1:</a:t>
            </a:r>
          </a:p>
          <a:p>
            <a:r>
              <a:rPr lang="en-GB" b="1" dirty="0"/>
              <a:t>Make Power and GND connections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C4841-F4AD-D862-3C34-DFAE97D5B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33A4AC-41CD-9894-18E0-09EE94BB4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FC7CC3-10C6-517F-605E-D3A440DE14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57A7B-5FB4-6ED7-FB26-CEB7E2F58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S1: Ultrasonic Sensor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B7B761-C63A-C22E-8A64-74A09F71F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5710"/>
            <a:ext cx="9000000" cy="39856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DCEE9F-4270-0FA7-BD7F-A4D8C8DEFF72}"/>
              </a:ext>
            </a:extLst>
          </p:cNvPr>
          <p:cNvSpPr txBox="1"/>
          <p:nvPr/>
        </p:nvSpPr>
        <p:spPr bwMode="auto">
          <a:xfrm>
            <a:off x="9959009" y="2967335"/>
            <a:ext cx="1394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Step 2:</a:t>
            </a:r>
          </a:p>
          <a:p>
            <a:r>
              <a:rPr lang="en-GB" b="1" dirty="0"/>
              <a:t>Make ultrasonic</a:t>
            </a:r>
          </a:p>
          <a:p>
            <a:r>
              <a:rPr lang="en-GB" b="1" dirty="0"/>
              <a:t>connections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480189-5E12-7CB0-B75C-C95ABD0AF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5231FC-C86C-DE92-A2E8-B53C29BEB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11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48408B-EA58-779D-215B-2158477496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960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9465507" name="Title 1"/>
          <p:cNvSpPr>
            <a:spLocks noGrp="1"/>
          </p:cNvSpPr>
          <p:nvPr>
            <p:ph type="title"/>
          </p:nvPr>
        </p:nvSpPr>
        <p:spPr bwMode="auto"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S1: Ultrasonic Sensor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B72862-8944-F14D-1289-EE441E9AFC85}"/>
              </a:ext>
            </a:extLst>
          </p:cNvPr>
          <p:cNvSpPr txBox="1"/>
          <p:nvPr/>
        </p:nvSpPr>
        <p:spPr>
          <a:xfrm>
            <a:off x="838200" y="2297818"/>
            <a:ext cx="5841724" cy="369331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b="1" dirty="0"/>
              <a:t>setup()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Start Serial communication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Set ultrasonic pins: </a:t>
            </a:r>
            <a:r>
              <a:rPr lang="en-GB" b="1" dirty="0"/>
              <a:t>TRIG = OUTPUT</a:t>
            </a:r>
            <a:r>
              <a:rPr lang="en-GB" dirty="0"/>
              <a:t>, </a:t>
            </a:r>
            <a:r>
              <a:rPr lang="en-GB" b="1" dirty="0"/>
              <a:t>ECHO = INPUT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Set </a:t>
            </a:r>
            <a:r>
              <a:rPr lang="en-GB" b="1" dirty="0"/>
              <a:t>buzzer pin = OUTPUT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pPr>
              <a:buNone/>
            </a:pPr>
            <a:r>
              <a:rPr lang="en-GB" b="1" dirty="0"/>
              <a:t>loop()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Trigger ultrasonic sensor: send </a:t>
            </a:r>
            <a:r>
              <a:rPr lang="en-GB" b="1" dirty="0"/>
              <a:t>10 µs HIGH pulse</a:t>
            </a:r>
            <a:r>
              <a:rPr lang="en-GB" dirty="0"/>
              <a:t> on TRIG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Read echo duration using </a:t>
            </a:r>
            <a:r>
              <a:rPr lang="en-GB" dirty="0" err="1"/>
              <a:t>pulseIn</a:t>
            </a:r>
            <a:r>
              <a:rPr lang="en-GB" dirty="0"/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Convert duration → </a:t>
            </a:r>
            <a:r>
              <a:rPr lang="en-GB" b="1" dirty="0"/>
              <a:t>distance (cm)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Update Serial Monitor: show </a:t>
            </a:r>
            <a:r>
              <a:rPr lang="en-GB" b="1" dirty="0"/>
              <a:t>“Distance:”</a:t>
            </a:r>
            <a:r>
              <a:rPr lang="en-GB" dirty="0"/>
              <a:t> and measured value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DD69B2-E7C2-D882-D620-B87B4874602E}"/>
              </a:ext>
            </a:extLst>
          </p:cNvPr>
          <p:cNvSpPr txBox="1"/>
          <p:nvPr/>
        </p:nvSpPr>
        <p:spPr>
          <a:xfrm>
            <a:off x="6905211" y="2298024"/>
            <a:ext cx="4673876" cy="120032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b="1" dirty="0"/>
              <a:t>Overall Flow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Ultrasonic sensor measures distance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Serial Monitor continuously displays the distance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FEF3FC-2FD2-F69B-593A-3497B5DB3CBB}"/>
              </a:ext>
            </a:extLst>
          </p:cNvPr>
          <p:cNvSpPr txBox="1"/>
          <p:nvPr/>
        </p:nvSpPr>
        <p:spPr>
          <a:xfrm>
            <a:off x="6905211" y="4374662"/>
            <a:ext cx="4673876" cy="92333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https://github.com/info-zas/Training/tree/main/GPREC/01_Sensors/01_SensorsCode/01_Sensors_Kit_Ultrasonic</a:t>
            </a:r>
            <a:endParaRPr lang="en-GB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D8C39EC-8A3A-2BBD-5D05-6E86447C911E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</p:spPr>
        <p:txBody>
          <a:bodyPr/>
          <a:lstStyle/>
          <a:p>
            <a:pPr>
              <a:defRPr/>
            </a:pPr>
            <a:r>
              <a:rPr lang="en-GB" b="1" dirty="0"/>
              <a:t>Code for Lab S1 (Breadboard)</a:t>
            </a:r>
            <a:endParaRPr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85B20F-A09E-D12D-E1EB-5FA43FB30446}"/>
              </a:ext>
            </a:extLst>
          </p:cNvPr>
          <p:cNvSpPr txBox="1"/>
          <p:nvPr/>
        </p:nvSpPr>
        <p:spPr>
          <a:xfrm>
            <a:off x="6805820" y="3959811"/>
            <a:ext cx="48825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b="1" dirty="0"/>
              <a:t>Code for Lab S1 (01_Sensors_Kit_Ultrasonic.ino):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C974E6-27D7-48CC-C744-63BF14315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C2CAB8-8551-B911-0A07-C3EB76611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12</a:t>
            </a:fld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FCAD2-4613-4593-8646-EA508F4DD62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29883277" name="Title 1"/>
          <p:cNvSpPr>
            <a:spLocks noGrp="1"/>
          </p:cNvSpPr>
          <p:nvPr>
            <p:ph type="title"/>
          </p:nvPr>
        </p:nvSpPr>
        <p:spPr bwMode="auto">
          <a:xfrm>
            <a:off x="766985" y="365124"/>
            <a:ext cx="10515600" cy="13255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S2: Ultrasonic Sensor with OLED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sp>
        <p:nvSpPr>
          <p:cNvPr id="1414205080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b="1" dirty="0"/>
              <a:t>Adding OLED to Lab S1</a:t>
            </a:r>
            <a:endParaRPr dirty="0"/>
          </a:p>
        </p:txBody>
      </p:sp>
      <p:pic>
        <p:nvPicPr>
          <p:cNvPr id="647864492" name="Picture 647864491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839102" y="2664009"/>
            <a:ext cx="1715176" cy="1529982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24063B-0F15-6BF8-921F-152CDBF57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9801C-9249-533B-2201-8FDF62134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13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7A1B06-D9BB-2E77-E8AC-C72749A869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03AA5-DFDD-75E2-50AB-91E0FF5AD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S2: Ultrasonic Sensor with OLED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49CC5C-EF16-7C60-E8ED-F8196205C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810" y="1690688"/>
            <a:ext cx="9464860" cy="45876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52FAA6-EF0D-D0CC-BA11-AC71A782BD36}"/>
              </a:ext>
            </a:extLst>
          </p:cNvPr>
          <p:cNvSpPr txBox="1"/>
          <p:nvPr/>
        </p:nvSpPr>
        <p:spPr bwMode="auto">
          <a:xfrm>
            <a:off x="10496794" y="3215813"/>
            <a:ext cx="13947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Make OLED</a:t>
            </a:r>
          </a:p>
          <a:p>
            <a:r>
              <a:rPr lang="en-GB" b="1" dirty="0"/>
              <a:t>connections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5B94D-F1BC-2715-E24E-154A9906A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0A55A-7765-A1C0-C534-41D356D74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14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64754A-9F0F-359C-DB4E-931099AB3C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21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01EFC0A4-3B2B-DEBC-1E7F-AC93D879801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9465507" name="Title 1">
            <a:extLst>
              <a:ext uri="{FF2B5EF4-FFF2-40B4-BE49-F238E27FC236}">
                <a16:creationId xmlns:a16="http://schemas.microsoft.com/office/drawing/2014/main" id="{89200F4F-6C08-50D4-273A-35790AA2DCDE}"/>
              </a:ext>
            </a:extLst>
          </p:cNvPr>
          <p:cNvSpPr>
            <a:spLocks noGrp="1"/>
          </p:cNvSpPr>
          <p:nvPr>
            <p:ph type="title"/>
          </p:nvPr>
        </p:nvSpPr>
        <p:spPr bwMode="auto"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S2: Ultrasonic Sensor with OLED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D6A9A3-D0D4-08E7-7828-B12BA264E1D9}"/>
              </a:ext>
            </a:extLst>
          </p:cNvPr>
          <p:cNvSpPr txBox="1"/>
          <p:nvPr/>
        </p:nvSpPr>
        <p:spPr>
          <a:xfrm>
            <a:off x="838200" y="2245558"/>
            <a:ext cx="5841724" cy="4247317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b="1" dirty="0"/>
              <a:t>setup()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Start Serial communication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Set ultrasonic pins: </a:t>
            </a:r>
            <a:r>
              <a:rPr lang="en-GB" b="1" dirty="0"/>
              <a:t>TRIG = OUTPUT</a:t>
            </a:r>
            <a:r>
              <a:rPr lang="en-GB" dirty="0"/>
              <a:t>, </a:t>
            </a:r>
            <a:r>
              <a:rPr lang="en-GB" b="1" dirty="0"/>
              <a:t>ECHO = INPUT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Set </a:t>
            </a:r>
            <a:r>
              <a:rPr lang="en-GB" b="1" dirty="0"/>
              <a:t>buzzer pin = OUTPUT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Initialize the </a:t>
            </a:r>
            <a:r>
              <a:rPr lang="en-GB" b="1" dirty="0"/>
              <a:t>OLED display</a:t>
            </a:r>
            <a:r>
              <a:rPr lang="en-GB" dirty="0"/>
              <a:t> (I2C)</a:t>
            </a:r>
          </a:p>
          <a:p>
            <a:endParaRPr lang="en-GB" dirty="0"/>
          </a:p>
          <a:p>
            <a:pPr>
              <a:buNone/>
            </a:pPr>
            <a:r>
              <a:rPr lang="en-GB" b="1" dirty="0"/>
              <a:t>loop()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Trigger ultrasonic sensor: send </a:t>
            </a:r>
            <a:r>
              <a:rPr lang="en-GB" b="1" dirty="0"/>
              <a:t>10 µs HIGH pulse</a:t>
            </a:r>
            <a:r>
              <a:rPr lang="en-GB" dirty="0"/>
              <a:t> on TRIG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Read echo duration using </a:t>
            </a:r>
            <a:r>
              <a:rPr lang="en-GB" dirty="0" err="1">
                <a:latin typeface="Courier New" panose="02070309020205020404" pitchFamily="49" charset="0"/>
              </a:rPr>
              <a:t>pulseIn</a:t>
            </a:r>
            <a:r>
              <a:rPr lang="en-GB" dirty="0">
                <a:latin typeface="Courier New" panose="02070309020205020404" pitchFamily="49" charset="0"/>
              </a:rPr>
              <a:t>()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Convert duration → </a:t>
            </a:r>
            <a:r>
              <a:rPr lang="en-GB" b="1" dirty="0"/>
              <a:t>distance (cm)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Update OLED: show </a:t>
            </a:r>
            <a:r>
              <a:rPr lang="en-GB" b="1" dirty="0"/>
              <a:t>“Distance:”</a:t>
            </a:r>
            <a:r>
              <a:rPr lang="en-GB" dirty="0"/>
              <a:t> and measured value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Buzzer logic:</a:t>
            </a:r>
            <a:br>
              <a:rPr lang="en-GB" dirty="0"/>
            </a:br>
            <a:r>
              <a:rPr lang="en-GB" dirty="0"/>
              <a:t>• If </a:t>
            </a:r>
            <a:r>
              <a:rPr lang="en-GB" b="1" dirty="0"/>
              <a:t>distance &lt; 10 cm</a:t>
            </a:r>
            <a:r>
              <a:rPr lang="en-GB" dirty="0"/>
              <a:t> → play 1000 Hz tone</a:t>
            </a:r>
            <a:br>
              <a:rPr lang="en-GB" dirty="0"/>
            </a:br>
            <a:r>
              <a:rPr lang="en-GB" dirty="0"/>
              <a:t>• Else → stop tone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Delay for 1 second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E3F74C-130D-3016-6D62-45EA74735EA6}"/>
              </a:ext>
            </a:extLst>
          </p:cNvPr>
          <p:cNvSpPr txBox="1"/>
          <p:nvPr/>
        </p:nvSpPr>
        <p:spPr>
          <a:xfrm>
            <a:off x="6925089" y="2245558"/>
            <a:ext cx="4673876" cy="120032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b="1" dirty="0"/>
              <a:t>Overall Flow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Ultrasonic sensor measures distance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OLED continuously displays the distance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Buzzer alerts when an object comes very close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4B47C9-D091-C154-150C-BE006270C1A4}"/>
              </a:ext>
            </a:extLst>
          </p:cNvPr>
          <p:cNvSpPr txBox="1"/>
          <p:nvPr/>
        </p:nvSpPr>
        <p:spPr>
          <a:xfrm>
            <a:off x="6925089" y="5015547"/>
            <a:ext cx="4673876" cy="120032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https://github.com/info-zas/Training/tree/main/GPREC/01_Sensors/01_SensorsCode/02_Sensors_Kit_Ultrasonic_With_OLED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8743F71-7A1C-B855-303C-5862309692E2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</p:spPr>
        <p:txBody>
          <a:bodyPr/>
          <a:lstStyle/>
          <a:p>
            <a:pPr>
              <a:defRPr/>
            </a:pPr>
            <a:r>
              <a:rPr lang="en-GB" b="1" dirty="0"/>
              <a:t>Code for Lab S2 (Breadboard)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E89EC9-8BEB-8A13-6CBA-E8CBF78D3B29}"/>
              </a:ext>
            </a:extLst>
          </p:cNvPr>
          <p:cNvSpPr txBox="1"/>
          <p:nvPr/>
        </p:nvSpPr>
        <p:spPr bwMode="auto">
          <a:xfrm>
            <a:off x="6810789" y="4369216"/>
            <a:ext cx="49024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b="1" dirty="0"/>
              <a:t>Code for Lab S2 (</a:t>
            </a:r>
            <a:r>
              <a:rPr lang="en-US" b="1" dirty="0"/>
              <a:t>02_Sensors_Kit_Ultrasonic_With_OLED</a:t>
            </a:r>
            <a:r>
              <a:rPr lang="en-GB" b="1" dirty="0"/>
              <a:t>.ino):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776C26-AF6B-5DBE-C66A-63C7A88CE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76AF5DA-B095-144C-2A3C-3E5D0A6A5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15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52C3BE-7131-8A70-F820-0767261187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313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A0643-6777-EE1B-C961-F8BBAE9E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S2: Ultrasonic Sensor with OLED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DE7C4F-409B-0DC9-1746-D18825DD06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2890" y="1252329"/>
            <a:ext cx="5052980" cy="55261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F27EB3-4EAF-04D4-3187-37068526F5B1}"/>
              </a:ext>
            </a:extLst>
          </p:cNvPr>
          <p:cNvSpPr txBox="1"/>
          <p:nvPr/>
        </p:nvSpPr>
        <p:spPr>
          <a:xfrm>
            <a:off x="7921487" y="5148470"/>
            <a:ext cx="2256183" cy="13255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13E3D9-C18D-D1C2-79EC-E4FF9B12F73B}"/>
              </a:ext>
            </a:extLst>
          </p:cNvPr>
          <p:cNvSpPr txBox="1"/>
          <p:nvPr/>
        </p:nvSpPr>
        <p:spPr>
          <a:xfrm rot="5400000">
            <a:off x="7136296" y="2537620"/>
            <a:ext cx="1570380" cy="13255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9DB705-4B93-F114-390B-3BA4E2DF202C}"/>
              </a:ext>
            </a:extLst>
          </p:cNvPr>
          <p:cNvSpPr txBox="1"/>
          <p:nvPr/>
        </p:nvSpPr>
        <p:spPr>
          <a:xfrm rot="5400000">
            <a:off x="9015331" y="2622188"/>
            <a:ext cx="748747" cy="8648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F19E9C-36E1-73BD-F45A-A728FFBECA8F}"/>
              </a:ext>
            </a:extLst>
          </p:cNvPr>
          <p:cNvSpPr txBox="1"/>
          <p:nvPr/>
        </p:nvSpPr>
        <p:spPr>
          <a:xfrm>
            <a:off x="1028585" y="1815046"/>
            <a:ext cx="283773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Arial"/>
              <a:buNone/>
              <a:defRPr/>
            </a:pPr>
            <a:r>
              <a:rPr lang="en-US" sz="2800" b="1" dirty="0"/>
              <a:t>Creative board:</a:t>
            </a:r>
          </a:p>
          <a:p>
            <a:pPr marL="0" indent="0">
              <a:buFont typeface="Arial"/>
              <a:buNone/>
              <a:defRPr/>
            </a:pPr>
            <a:r>
              <a:rPr lang="en-US" sz="2800" dirty="0"/>
              <a:t>Ultrasonic in J12</a:t>
            </a:r>
          </a:p>
          <a:p>
            <a:pPr marL="0" indent="0">
              <a:buFont typeface="Arial"/>
              <a:buNone/>
              <a:defRPr/>
            </a:pPr>
            <a:r>
              <a:rPr lang="en-US" sz="2800" dirty="0"/>
              <a:t>OLED  at J6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567471-5D5A-0614-8CBB-A35AE6AA8E09}"/>
              </a:ext>
            </a:extLst>
          </p:cNvPr>
          <p:cNvSpPr txBox="1"/>
          <p:nvPr/>
        </p:nvSpPr>
        <p:spPr bwMode="auto">
          <a:xfrm>
            <a:off x="1150454" y="4333923"/>
            <a:ext cx="4673876" cy="120032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https://github.com/info-zas/Training/tree/main/GPREC/01_Sensors/01_SensorsCode/02_Sensors_Kit_Ultrasonic_With_OLED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508A18-33CE-3F80-D415-54A7B3497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A8EA0-EDF3-0C8B-210A-2D4A29CFF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16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4641E6-3694-4B93-C23F-7943087E10AD}"/>
              </a:ext>
            </a:extLst>
          </p:cNvPr>
          <p:cNvSpPr txBox="1"/>
          <p:nvPr/>
        </p:nvSpPr>
        <p:spPr>
          <a:xfrm>
            <a:off x="1028585" y="3627784"/>
            <a:ext cx="46738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b="1" dirty="0"/>
              <a:t>Code for Lab S2 (</a:t>
            </a:r>
            <a:r>
              <a:rPr lang="en-US" b="1" dirty="0"/>
              <a:t>02_Sensors_Kit_Ultrasonic_With_OLED</a:t>
            </a:r>
            <a:r>
              <a:rPr lang="en-GB" b="1" dirty="0"/>
              <a:t>.</a:t>
            </a:r>
            <a:r>
              <a:rPr lang="en-GB" b="1" dirty="0" err="1"/>
              <a:t>ino</a:t>
            </a:r>
            <a:r>
              <a:rPr lang="en-GB" b="1" dirty="0"/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1079440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40608964" name="Title 1"/>
          <p:cNvSpPr>
            <a:spLocks noGrp="1"/>
          </p:cNvSpPr>
          <p:nvPr>
            <p:ph type="title"/>
          </p:nvPr>
        </p:nvSpPr>
        <p:spPr bwMode="auto">
          <a:xfrm>
            <a:off x="766984" y="365124"/>
            <a:ext cx="10515600" cy="13255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S3: Air Quality Sensor with OLED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sp>
        <p:nvSpPr>
          <p:cNvPr id="1581291439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b="1" dirty="0"/>
              <a:t>Things Needed</a:t>
            </a:r>
            <a:endParaRPr dirty="0"/>
          </a:p>
        </p:txBody>
      </p:sp>
      <p:pic>
        <p:nvPicPr>
          <p:cNvPr id="2085288182" name="Picture 4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149025" y="2221578"/>
            <a:ext cx="3417778" cy="2297196"/>
          </a:xfrm>
          <a:prstGeom prst="rect">
            <a:avLst/>
          </a:prstGeom>
        </p:spPr>
      </p:pic>
      <p:pic>
        <p:nvPicPr>
          <p:cNvPr id="2077406515" name="Picture 5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rot="10799990" flipH="1">
            <a:off x="2639550" y="4781274"/>
            <a:ext cx="3708946" cy="2080440"/>
          </a:xfrm>
          <a:prstGeom prst="rect">
            <a:avLst/>
          </a:prstGeom>
        </p:spPr>
      </p:pic>
      <p:pic>
        <p:nvPicPr>
          <p:cNvPr id="783650619" name="Picture 6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7220325" y="3884752"/>
            <a:ext cx="4153259" cy="2857747"/>
          </a:xfrm>
          <a:prstGeom prst="rect">
            <a:avLst/>
          </a:prstGeom>
        </p:spPr>
      </p:pic>
      <p:pic>
        <p:nvPicPr>
          <p:cNvPr id="1929576673" name="Picture 7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87581" y="4412875"/>
            <a:ext cx="2160797" cy="25931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58C121-A179-2AAB-EBF2-D3048ABE86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8080894" y="1834953"/>
            <a:ext cx="1743699" cy="9420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2EFC88-D13D-EFFC-772A-B50B781CF6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9269679" y="1898381"/>
            <a:ext cx="1844994" cy="94204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E0EB505-BB90-7879-9017-ACEB1A7A08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/>
        </p:blipFill>
        <p:spPr bwMode="auto">
          <a:xfrm>
            <a:off x="5217422" y="1825625"/>
            <a:ext cx="1715176" cy="152998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C165C-D472-62BE-52F6-1D52BD71F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D4B04-547F-7C65-7B99-87FBF9052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17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43E7E3-D223-473C-ECE9-ADA5934CC145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3EB518-737C-C980-6239-E900CC063960}"/>
              </a:ext>
            </a:extLst>
          </p:cNvPr>
          <p:cNvSpPr txBox="1"/>
          <p:nvPr/>
        </p:nvSpPr>
        <p:spPr>
          <a:xfrm>
            <a:off x="7944702" y="1357211"/>
            <a:ext cx="3211429" cy="243784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CB9EE1-D2E5-EC57-725D-1D9F2CAEDE67}"/>
              </a:ext>
            </a:extLst>
          </p:cNvPr>
          <p:cNvSpPr txBox="1"/>
          <p:nvPr/>
        </p:nvSpPr>
        <p:spPr>
          <a:xfrm>
            <a:off x="8834950" y="3442368"/>
            <a:ext cx="1664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MQ-135 Sensor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D5B10B-6D1E-5CB6-139B-0252AC41B4FA}"/>
              </a:ext>
            </a:extLst>
          </p:cNvPr>
          <p:cNvSpPr txBox="1"/>
          <p:nvPr/>
        </p:nvSpPr>
        <p:spPr>
          <a:xfrm>
            <a:off x="8585510" y="3111646"/>
            <a:ext cx="8382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(Front)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0F41AD-ED6C-6254-2D0F-53F4B2725182}"/>
              </a:ext>
            </a:extLst>
          </p:cNvPr>
          <p:cNvSpPr txBox="1"/>
          <p:nvPr/>
        </p:nvSpPr>
        <p:spPr bwMode="auto">
          <a:xfrm>
            <a:off x="9798956" y="3140594"/>
            <a:ext cx="8382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(Back)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1C1D2-89B5-3915-9820-8AF76BBD0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S3: Air Quality Sensor with OLED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C1C0BA-209C-ABA9-5C14-A10F17188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199" y="1471065"/>
            <a:ext cx="8608779" cy="45632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7BF99B-45E5-54F4-4E7B-3C18B4C6D036}"/>
              </a:ext>
            </a:extLst>
          </p:cNvPr>
          <p:cNvSpPr txBox="1"/>
          <p:nvPr/>
        </p:nvSpPr>
        <p:spPr bwMode="auto">
          <a:xfrm>
            <a:off x="10366514" y="2939183"/>
            <a:ext cx="1394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Step 1:</a:t>
            </a:r>
          </a:p>
          <a:p>
            <a:r>
              <a:rPr lang="en-GB" b="1" dirty="0"/>
              <a:t>Make Power and GND connections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D97F9-91B2-8371-BFEC-8C6B64A7A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2ED700-E002-A7B7-0830-0F6FA5F85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18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2B5F3D-7A24-6328-89DD-7D19660C0E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7703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36944-F825-30AC-67C9-E00D36B42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S3: Air Quality Sensor with OLED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405B12-4A04-38F3-3041-7A81045B0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2188"/>
            <a:ext cx="8744633" cy="43474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42B0B9-FACC-D5AB-A3E9-55A0CA7E61CF}"/>
              </a:ext>
            </a:extLst>
          </p:cNvPr>
          <p:cNvSpPr txBox="1"/>
          <p:nvPr/>
        </p:nvSpPr>
        <p:spPr bwMode="auto">
          <a:xfrm>
            <a:off x="9959009" y="2967335"/>
            <a:ext cx="1394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Step 2:</a:t>
            </a:r>
          </a:p>
          <a:p>
            <a:r>
              <a:rPr lang="en-GB" b="1" dirty="0"/>
              <a:t>Make the gas sensor connections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18EF9-BAF6-885E-8AFF-F63954182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39CB4-F61D-4CB5-0045-5B3D6AE2B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19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153AFA-2CDF-A2AC-61EA-E91F7A888D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29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3D1A6-1D11-04F6-0341-9518B115B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3300"/>
                </a:solidFill>
              </a:rPr>
              <a:t>Sensors Kit (Kit 1) Training - Objectives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7C955-43D8-CB29-DB08-E7BCBEA8F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AB73F4-D2EF-8B21-9121-2EE0E44A4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2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7943D6-B2EA-94B1-8ADB-7909A73D3FDE}"/>
              </a:ext>
            </a:extLst>
          </p:cNvPr>
          <p:cNvSpPr txBox="1"/>
          <p:nvPr/>
        </p:nvSpPr>
        <p:spPr>
          <a:xfrm>
            <a:off x="838200" y="1690688"/>
            <a:ext cx="1016678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Review the Contents in the Box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Review &amp; Discuss the Sensors Creative Board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Discuss the Health &amp; Safety Precautions, Power Supply and Sensor Modules V/G Pins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Conduct the Following Labs on both the Bread Board and Creative Board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ea typeface="+mn-ea"/>
                <a:cs typeface="+mn-cs"/>
              </a:rPr>
              <a:t>Lab S1: Ultrasonic Sensor (HC-SR04)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000" kern="1200" dirty="0">
                <a:solidFill>
                  <a:srgbClr val="00B0F0"/>
                </a:solidFill>
              </a:rPr>
              <a:t>Lab S2: Ultrasonic Sensor (HC-SR04) with OLED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Discuss the </a:t>
            </a:r>
            <a:r>
              <a:rPr kumimoji="0" lang="en-GB" sz="2000" b="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Bread Board feature of the Creative Board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0" i="0" u="sng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Discuss the Free Connector Concept of </a:t>
            </a:r>
            <a:r>
              <a:rPr kumimoji="0" lang="en-GB" sz="2000" b="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Creative Board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Conduct the Following Lab on the </a:t>
            </a:r>
            <a:r>
              <a:rPr kumimoji="0" lang="en-GB" sz="2000" b="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Bread Board feature of the Creative Board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ea typeface="+mn-ea"/>
                <a:cs typeface="+mn-cs"/>
              </a:rPr>
              <a:t>Lab S3: Air Quality (MQ-135) Sensor with OLED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A7E43A-D63D-CF77-B75A-98D239BF91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4852" y="1"/>
            <a:ext cx="3125372" cy="84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0412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97EDF-2686-6018-D510-497A33B6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S3: Air Quality Sensor with OLED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FD4A27-958D-294F-C451-9A3609F7E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49972"/>
            <a:ext cx="9152299" cy="46343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E074B6-0FAB-447F-72BB-7A968C3645F8}"/>
              </a:ext>
            </a:extLst>
          </p:cNvPr>
          <p:cNvSpPr txBox="1"/>
          <p:nvPr/>
        </p:nvSpPr>
        <p:spPr bwMode="auto">
          <a:xfrm>
            <a:off x="9959009" y="2967335"/>
            <a:ext cx="13947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Step 3:</a:t>
            </a:r>
          </a:p>
          <a:p>
            <a:r>
              <a:rPr lang="en-GB" b="1" dirty="0"/>
              <a:t>Make the OLED connections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09EF7-F983-5627-CBA9-B9435EB7F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E396D-C48E-EC2A-44D6-8E24A52D4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20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7AC6B3-F716-23A0-A7B2-985E104DA6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480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6CCA7-F5F1-BD50-8F89-868391087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S3: Air Quality Sensor with OLED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93E4FA-3E8E-6515-B500-F1DADB179079}"/>
              </a:ext>
            </a:extLst>
          </p:cNvPr>
          <p:cNvSpPr txBox="1"/>
          <p:nvPr/>
        </p:nvSpPr>
        <p:spPr>
          <a:xfrm>
            <a:off x="7209131" y="5167339"/>
            <a:ext cx="4455215" cy="923330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https://github.com/info-zas/Training/tree/main/GPREC/01_Sensors/01_SensorsCode/03_Sensors_Kit_Gas_Sensor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D01293-DE15-863E-5F42-19FA3468D4F4}"/>
              </a:ext>
            </a:extLst>
          </p:cNvPr>
          <p:cNvSpPr txBox="1"/>
          <p:nvPr/>
        </p:nvSpPr>
        <p:spPr>
          <a:xfrm>
            <a:off x="742950" y="2397350"/>
            <a:ext cx="6097656" cy="3693319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setup()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Start Serial communication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Initialize the OLED display (I2C at address </a:t>
            </a:r>
            <a:r>
              <a:rPr lang="en-US" b="1" dirty="0"/>
              <a:t>0x3C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Clear screen and show title: </a:t>
            </a:r>
            <a:r>
              <a:rPr lang="en-US" b="1" dirty="0"/>
              <a:t>“MQ135 Air Quality”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Pause for 2 seconds</a:t>
            </a:r>
          </a:p>
          <a:p>
            <a:pPr>
              <a:buNone/>
            </a:pPr>
            <a:r>
              <a:rPr lang="en-US" b="1" dirty="0"/>
              <a:t>loop()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Read analog value from </a:t>
            </a:r>
            <a:r>
              <a:rPr lang="en-US" b="1" dirty="0"/>
              <a:t>MQ135 sensor</a:t>
            </a:r>
            <a:r>
              <a:rPr lang="en-US" dirty="0"/>
              <a:t> on A0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Clear the OLED screen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Display </a:t>
            </a:r>
            <a:r>
              <a:rPr lang="en-US" b="1" dirty="0"/>
              <a:t>“Sensor Value:”</a:t>
            </a:r>
            <a:r>
              <a:rPr lang="en-US" dirty="0"/>
              <a:t> and the current reading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(Optional) Convert raw reading to meaningful units (requires calibration)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Refresh OLED display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Wait 1 second before next reading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B2F4F18-59E9-4CD2-464D-B10C53B1369E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</p:spPr>
        <p:txBody>
          <a:bodyPr/>
          <a:lstStyle/>
          <a:p>
            <a:pPr>
              <a:defRPr/>
            </a:pPr>
            <a:r>
              <a:rPr lang="en-GB" b="1" dirty="0"/>
              <a:t>Code for Lab S3 (Breadboard)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7F2515-52E7-7E59-C85C-F312B29E987E}"/>
              </a:ext>
            </a:extLst>
          </p:cNvPr>
          <p:cNvSpPr txBox="1"/>
          <p:nvPr/>
        </p:nvSpPr>
        <p:spPr bwMode="auto">
          <a:xfrm>
            <a:off x="7142711" y="4453539"/>
            <a:ext cx="47206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b="1" dirty="0"/>
              <a:t>Code for Lab S3 (03_Sensors_Kit_Gas_Sensor.ino):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201CDA-E6D2-E85F-71CC-419B2C6AA033}"/>
              </a:ext>
            </a:extLst>
          </p:cNvPr>
          <p:cNvSpPr txBox="1"/>
          <p:nvPr/>
        </p:nvSpPr>
        <p:spPr>
          <a:xfrm>
            <a:off x="7275442" y="2385115"/>
            <a:ext cx="4455215" cy="1754326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</a:lstStyle>
          <a:p>
            <a:r>
              <a:rPr lang="en-US" b="1" dirty="0"/>
              <a:t>Overall Flow</a:t>
            </a:r>
          </a:p>
          <a:p>
            <a:r>
              <a:rPr lang="en-US" dirty="0"/>
              <a:t>MQ135 senses air quality and outputs an analog voltage</a:t>
            </a:r>
          </a:p>
          <a:p>
            <a:r>
              <a:rPr lang="en-US" dirty="0"/>
              <a:t>Arduino reads this value</a:t>
            </a:r>
          </a:p>
          <a:p>
            <a:r>
              <a:rPr lang="en-US" dirty="0"/>
              <a:t>OLED continuously displays updated sensor readings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6A236B-CA87-DCDB-77F0-80811F4DE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171829-7413-C563-ACFD-9F3D072DF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21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6B67F4-91A1-6C8E-9086-855822581D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742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BF306-A850-4F8B-FBE3-56C65A50A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S3: Air Quality Sensor with OLED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808066-797A-965C-7B65-2A4499737A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348" y="1438415"/>
            <a:ext cx="5491748" cy="52308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737805-1B55-7B2D-090C-6E6CB33E6E61}"/>
              </a:ext>
            </a:extLst>
          </p:cNvPr>
          <p:cNvSpPr txBox="1"/>
          <p:nvPr/>
        </p:nvSpPr>
        <p:spPr>
          <a:xfrm>
            <a:off x="5297557" y="2464904"/>
            <a:ext cx="1371600" cy="14511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906A4C-0833-C507-57D6-A2F8F68002CC}"/>
              </a:ext>
            </a:extLst>
          </p:cNvPr>
          <p:cNvSpPr txBox="1"/>
          <p:nvPr/>
        </p:nvSpPr>
        <p:spPr>
          <a:xfrm>
            <a:off x="8372061" y="5041762"/>
            <a:ext cx="1371600" cy="14511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A04DE6-3329-B361-5BBD-6D0DC895F160}"/>
              </a:ext>
            </a:extLst>
          </p:cNvPr>
          <p:cNvSpPr txBox="1"/>
          <p:nvPr/>
        </p:nvSpPr>
        <p:spPr>
          <a:xfrm>
            <a:off x="352724" y="2059844"/>
            <a:ext cx="283773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Arial"/>
              <a:buNone/>
              <a:defRPr/>
            </a:pPr>
            <a:r>
              <a:rPr lang="en-US" sz="2800" b="1" dirty="0"/>
              <a:t>Creative board:</a:t>
            </a:r>
          </a:p>
          <a:p>
            <a:pPr marL="0" indent="0">
              <a:buFont typeface="Arial"/>
              <a:buNone/>
              <a:defRPr/>
            </a:pPr>
            <a:r>
              <a:rPr lang="en-US" sz="2800" dirty="0"/>
              <a:t>Gas Sensor in J11</a:t>
            </a:r>
          </a:p>
          <a:p>
            <a:pPr marL="0" indent="0">
              <a:buFont typeface="Arial"/>
              <a:buNone/>
              <a:defRPr/>
            </a:pPr>
            <a:r>
              <a:rPr lang="en-US" sz="2800" dirty="0"/>
              <a:t>OLED  at J6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590BAE-74F3-FA2E-1775-F572DCE4BDFC}"/>
              </a:ext>
            </a:extLst>
          </p:cNvPr>
          <p:cNvSpPr txBox="1"/>
          <p:nvPr/>
        </p:nvSpPr>
        <p:spPr>
          <a:xfrm>
            <a:off x="437321" y="4675770"/>
            <a:ext cx="4455215" cy="923330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https://github.com/info-zas/Training/tree/main/GPREC/01_Sensors/01_SensorsCode/03_Sensors_Kit_Gas_Sensor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0BFA7F-B5EA-89FA-17C0-66269D1E1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D1C35-1EFB-C252-EBF3-83C77FBAB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22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90D1FC-45CD-304C-2060-4E774D3D326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91B4489-E678-973B-0BF7-7447F66E5CAD}"/>
              </a:ext>
            </a:extLst>
          </p:cNvPr>
          <p:cNvSpPr txBox="1"/>
          <p:nvPr/>
        </p:nvSpPr>
        <p:spPr bwMode="auto">
          <a:xfrm>
            <a:off x="304590" y="3916017"/>
            <a:ext cx="36412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GB" b="1" dirty="0"/>
              <a:t>Code for Lab S3 (03_Sensors_Kit_Gas_Sensor.ino):</a:t>
            </a:r>
          </a:p>
        </p:txBody>
      </p:sp>
    </p:spTree>
    <p:extLst>
      <p:ext uri="{BB962C8B-B14F-4D97-AF65-F5344CB8AC3E}">
        <p14:creationId xmlns:p14="http://schemas.microsoft.com/office/powerpoint/2010/main" val="4191723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4219453D-004B-1897-0985-3261C915751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0046901" name="Title 1">
            <a:extLst>
              <a:ext uri="{FF2B5EF4-FFF2-40B4-BE49-F238E27FC236}">
                <a16:creationId xmlns:a16="http://schemas.microsoft.com/office/drawing/2014/main" id="{631260D4-1644-D872-C15D-1D983EEEB5B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09882" y="95922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b="1" kern="1200" dirty="0">
                <a:solidFill>
                  <a:srgbClr val="FF3300"/>
                </a:solidFill>
              </a:rPr>
              <a:t>Sensor Kit –Further Labs</a:t>
            </a:r>
            <a:endParaRPr b="1" kern="1200" dirty="0">
              <a:solidFill>
                <a:srgbClr val="FF3300"/>
              </a:solidFill>
            </a:endParaRPr>
          </a:p>
        </p:txBody>
      </p:sp>
      <p:sp>
        <p:nvSpPr>
          <p:cNvPr id="361717547" name="TextBox 20">
            <a:extLst>
              <a:ext uri="{FF2B5EF4-FFF2-40B4-BE49-F238E27FC236}">
                <a16:creationId xmlns:a16="http://schemas.microsoft.com/office/drawing/2014/main" id="{80F02D5C-046E-561F-CFD1-7B65F307B99A}"/>
              </a:ext>
            </a:extLst>
          </p:cNvPr>
          <p:cNvSpPr txBox="1"/>
          <p:nvPr/>
        </p:nvSpPr>
        <p:spPr bwMode="auto">
          <a:xfrm>
            <a:off x="9459930" y="3429000"/>
            <a:ext cx="2284732" cy="3661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b="1" dirty="0"/>
              <a:t>Sensor</a:t>
            </a:r>
            <a:r>
              <a:rPr lang="en-GB" b="1" dirty="0"/>
              <a:t> Creative Board</a:t>
            </a:r>
            <a:endParaRPr dirty="0"/>
          </a:p>
        </p:txBody>
      </p:sp>
      <p:pic>
        <p:nvPicPr>
          <p:cNvPr id="1496148476" name="Picture 1496148475">
            <a:extLst>
              <a:ext uri="{FF2B5EF4-FFF2-40B4-BE49-F238E27FC236}">
                <a16:creationId xmlns:a16="http://schemas.microsoft.com/office/drawing/2014/main" id="{115755E8-6700-50B7-AFE6-AD7B45994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7828945" y="615994"/>
            <a:ext cx="4306509" cy="30940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B232DA-EE80-D98E-0790-CEECCC2D3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622" y="3795119"/>
            <a:ext cx="3352178" cy="304743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50D835-67FA-CB9E-E201-0002150C8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7827FC-94C2-F088-2B61-CEA9CFFC7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23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593D98-F9B2-DC22-EF0C-D2BF7890917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9435" y="1"/>
            <a:ext cx="2246019" cy="6053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76318E-328E-1DAF-0927-0410CE4A7B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440" y="3638649"/>
            <a:ext cx="6097656" cy="16024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F4DE9A-76F0-E2B9-FD4E-11810E381715}"/>
              </a:ext>
            </a:extLst>
          </p:cNvPr>
          <p:cNvSpPr txBox="1"/>
          <p:nvPr/>
        </p:nvSpPr>
        <p:spPr>
          <a:xfrm>
            <a:off x="7828945" y="1968042"/>
            <a:ext cx="811696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1D9C69-0AB1-8256-E3DE-6A07A36E959D}"/>
              </a:ext>
            </a:extLst>
          </p:cNvPr>
          <p:cNvSpPr txBox="1"/>
          <p:nvPr/>
        </p:nvSpPr>
        <p:spPr bwMode="auto">
          <a:xfrm>
            <a:off x="9873741" y="1443290"/>
            <a:ext cx="811696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479AF5-E396-32CA-6929-42B23F86F1F0}"/>
              </a:ext>
            </a:extLst>
          </p:cNvPr>
          <p:cNvSpPr txBox="1"/>
          <p:nvPr/>
        </p:nvSpPr>
        <p:spPr bwMode="auto">
          <a:xfrm>
            <a:off x="9182067" y="1911111"/>
            <a:ext cx="811696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794276-CA43-5063-9204-264F1A64C37E}"/>
              </a:ext>
            </a:extLst>
          </p:cNvPr>
          <p:cNvSpPr txBox="1"/>
          <p:nvPr/>
        </p:nvSpPr>
        <p:spPr>
          <a:xfrm>
            <a:off x="447338" y="1330325"/>
            <a:ext cx="69731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So far using sensor kit, we have demonstrated how to use two sensors (Ultrasonic, Air Quality)  and OLED display.</a:t>
            </a:r>
          </a:p>
          <a:p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With the components in the sensor kit, we can do: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4CCEC9-A967-8981-E1CD-E84BDA4868B0}"/>
              </a:ext>
            </a:extLst>
          </p:cNvPr>
          <p:cNvSpPr txBox="1"/>
          <p:nvPr/>
        </p:nvSpPr>
        <p:spPr>
          <a:xfrm>
            <a:off x="608668" y="5386042"/>
            <a:ext cx="7163422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All the details can be found at Git hub repository: </a:t>
            </a:r>
          </a:p>
          <a:p>
            <a:r>
              <a:rPr lang="en-GB" sz="2400" dirty="0"/>
              <a:t>      </a:t>
            </a:r>
            <a:r>
              <a:rPr lang="en-GB" sz="2400" dirty="0">
                <a:solidFill>
                  <a:srgbClr val="0070C0"/>
                </a:solidFill>
              </a:rPr>
              <a:t>https://github.com/info-zas/zas-robotics-sensors</a:t>
            </a:r>
          </a:p>
        </p:txBody>
      </p:sp>
    </p:spTree>
    <p:extLst>
      <p:ext uri="{BB962C8B-B14F-4D97-AF65-F5344CB8AC3E}">
        <p14:creationId xmlns:p14="http://schemas.microsoft.com/office/powerpoint/2010/main" val="12280301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73D77-7429-86D0-6DBE-B88578D6F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b="1" kern="1200" dirty="0">
                <a:solidFill>
                  <a:srgbClr val="FF3300"/>
                </a:solidFill>
              </a:rPr>
              <a:t>Summary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2A439-E35A-A5CE-D91A-F636F0A3D069}"/>
              </a:ext>
            </a:extLst>
          </p:cNvPr>
          <p:cNvSpPr txBox="1"/>
          <p:nvPr/>
        </p:nvSpPr>
        <p:spPr>
          <a:xfrm>
            <a:off x="967408" y="1890528"/>
            <a:ext cx="815671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 this presentation, we explored Sensor Kit – The First Kit in the ZAS Robotics Foundational Series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explored a variety of sensors, understand how they work, and learn how to read and display sensor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Labs Covered: </a:t>
            </a:r>
          </a:p>
          <a:p>
            <a:pPr lvl="1"/>
            <a:r>
              <a:rPr lang="en-US" sz="2400" dirty="0"/>
              <a:t>Lab S1: Ultrasonic Sensor (HC-SR04)</a:t>
            </a:r>
          </a:p>
          <a:p>
            <a:pPr lvl="1"/>
            <a:r>
              <a:rPr lang="en-US" sz="2400" dirty="0"/>
              <a:t>Lab S2: Ultrasonic Sensor (HC-SR04) with OLED </a:t>
            </a:r>
          </a:p>
          <a:p>
            <a:pPr lvl="1"/>
            <a:r>
              <a:rPr lang="en-US" sz="2400" dirty="0"/>
              <a:t>Lab S3: Air Quality Sensor (MQ135) with OLED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Next in the Series: Motion Kit – building on sensors by introducing motors, movement, and actuator control.</a:t>
            </a:r>
            <a:endParaRPr lang="en-GB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3D7659-8F22-D0D6-8ED7-1AFF9E180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06/12/2025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85D969-DC66-07A2-C6DD-74519CC41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24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E3CE6F-4634-BAEB-AF93-6B49D24AE3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099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51E12-7D52-E85B-35BA-B6B06DDF6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 fontScale="90000"/>
          </a:bodyPr>
          <a:lstStyle/>
          <a:p>
            <a:pPr>
              <a:spcBef>
                <a:spcPts val="0"/>
              </a:spcBef>
            </a:pPr>
            <a:br>
              <a:rPr lang="en-US" b="1" dirty="0">
                <a:solidFill>
                  <a:srgbClr val="FF3300"/>
                </a:solidFill>
              </a:rPr>
            </a:br>
            <a:r>
              <a:rPr lang="en-US" b="1" dirty="0">
                <a:solidFill>
                  <a:srgbClr val="FF3300"/>
                </a:solidFill>
              </a:rPr>
              <a:t>ZAS Robotic Products – Sensors Kit</a:t>
            </a:r>
            <a:br>
              <a:rPr lang="en-US" b="1" dirty="0">
                <a:solidFill>
                  <a:srgbClr val="FF3300"/>
                </a:solidFill>
              </a:rPr>
            </a:br>
            <a:endParaRPr lang="en-GB" b="1" dirty="0">
              <a:solidFill>
                <a:srgbClr val="FF33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01502F-03EB-D6B7-0D4D-8BB853BB6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3772" y="3001551"/>
            <a:ext cx="3451948" cy="26557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152395-393B-8303-241E-25F8875AE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933" y="1967015"/>
            <a:ext cx="4092295" cy="472480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3123B1-3F5D-2717-CF6B-6019A78CE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06/12/2025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4343D-13E8-7ADC-68CB-35CC30F83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3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29D131-2A2A-10D9-EBBF-422D12CD6A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4852" y="1"/>
            <a:ext cx="3125372" cy="84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476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0046901" name="Title 1"/>
          <p:cNvSpPr>
            <a:spLocks noGrp="1"/>
          </p:cNvSpPr>
          <p:nvPr>
            <p:ph type="title"/>
          </p:nvPr>
        </p:nvSpPr>
        <p:spPr bwMode="auto">
          <a:xfrm>
            <a:off x="409882" y="95922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b="1" kern="1200" dirty="0">
                <a:solidFill>
                  <a:srgbClr val="FF3300"/>
                </a:solidFill>
              </a:rPr>
              <a:t>Sensor Kit - Contents</a:t>
            </a:r>
            <a:endParaRPr b="1" kern="1200" dirty="0">
              <a:solidFill>
                <a:srgbClr val="FF3300"/>
              </a:solidFill>
            </a:endParaRPr>
          </a:p>
        </p:txBody>
      </p:sp>
      <p:sp>
        <p:nvSpPr>
          <p:cNvPr id="361717547" name="TextBox 20"/>
          <p:cNvSpPr txBox="1"/>
          <p:nvPr/>
        </p:nvSpPr>
        <p:spPr bwMode="auto">
          <a:xfrm>
            <a:off x="8308257" y="6053549"/>
            <a:ext cx="2284732" cy="3661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b="1"/>
              <a:t>Sensor</a:t>
            </a:r>
            <a:r>
              <a:rPr lang="en-GB" b="1"/>
              <a:t> Creative Board</a:t>
            </a:r>
            <a:endParaRPr/>
          </a:p>
        </p:txBody>
      </p:sp>
      <p:sp>
        <p:nvSpPr>
          <p:cNvPr id="108873707" name="TextBox 45"/>
          <p:cNvSpPr txBox="1"/>
          <p:nvPr/>
        </p:nvSpPr>
        <p:spPr bwMode="auto">
          <a:xfrm>
            <a:off x="2099187" y="5980855"/>
            <a:ext cx="2394793" cy="3661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b="1"/>
              <a:t>Sensor</a:t>
            </a:r>
            <a:r>
              <a:rPr lang="en-GB" b="1"/>
              <a:t> Kit Components</a:t>
            </a:r>
            <a:endParaRPr/>
          </a:p>
        </p:txBody>
      </p:sp>
      <p:pic>
        <p:nvPicPr>
          <p:cNvPr id="1496148476" name="Picture 149614847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48368" y="1421484"/>
            <a:ext cx="6174877" cy="44363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9E0CF6A-5129-7CA3-6773-F100C9D448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4759" y="1201479"/>
            <a:ext cx="5122034" cy="4656394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94B36B-9D91-27D4-8920-6B376B876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E03158-3036-9A1A-9225-739DA8DE3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4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29D131-2A2A-10D9-EBBF-422D12CD6A5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739" y="49696"/>
            <a:ext cx="2755261" cy="74262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0049623" name="Title 1"/>
          <p:cNvSpPr>
            <a:spLocks noGrp="1"/>
          </p:cNvSpPr>
          <p:nvPr>
            <p:ph type="title"/>
          </p:nvPr>
        </p:nvSpPr>
        <p:spPr bwMode="auto">
          <a:xfrm>
            <a:off x="585149" y="224268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b="1" kern="1200" dirty="0">
                <a:solidFill>
                  <a:srgbClr val="FF3300"/>
                </a:solidFill>
              </a:rPr>
              <a:t>Kit </a:t>
            </a:r>
            <a:r>
              <a:rPr lang="en-US" b="1" kern="1200" dirty="0">
                <a:solidFill>
                  <a:srgbClr val="FF3300"/>
                </a:solidFill>
              </a:rPr>
              <a:t>1</a:t>
            </a:r>
            <a:r>
              <a:rPr lang="en-GB" b="1" kern="1200" dirty="0">
                <a:solidFill>
                  <a:srgbClr val="FF3300"/>
                </a:solidFill>
              </a:rPr>
              <a:t> </a:t>
            </a:r>
            <a:r>
              <a:rPr lang="en-US" b="1" kern="1200" dirty="0">
                <a:solidFill>
                  <a:srgbClr val="FF3300"/>
                </a:solidFill>
              </a:rPr>
              <a:t>Sensor</a:t>
            </a:r>
            <a:r>
              <a:rPr lang="en-GB" b="1" kern="1200" dirty="0">
                <a:solidFill>
                  <a:srgbClr val="FF3300"/>
                </a:solidFill>
              </a:rPr>
              <a:t> Creative Board</a:t>
            </a:r>
            <a:endParaRPr b="1" kern="1200" dirty="0">
              <a:solidFill>
                <a:srgbClr val="FF3300"/>
              </a:solidFill>
            </a:endParaRPr>
          </a:p>
        </p:txBody>
      </p:sp>
      <p:sp>
        <p:nvSpPr>
          <p:cNvPr id="1171952667" name="TextBox 2"/>
          <p:cNvSpPr txBox="1"/>
          <p:nvPr/>
        </p:nvSpPr>
        <p:spPr bwMode="auto">
          <a:xfrm>
            <a:off x="1445340" y="6140865"/>
            <a:ext cx="3558762" cy="3661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b="1" dirty="0"/>
              <a:t>Sensor</a:t>
            </a:r>
            <a:r>
              <a:rPr lang="en-GB" b="1" dirty="0"/>
              <a:t> Creative Board – Bare Board</a:t>
            </a:r>
            <a:endParaRPr dirty="0"/>
          </a:p>
        </p:txBody>
      </p:sp>
      <p:sp>
        <p:nvSpPr>
          <p:cNvPr id="236372383" name="TextBox 3"/>
          <p:cNvSpPr txBox="1"/>
          <p:nvPr/>
        </p:nvSpPr>
        <p:spPr bwMode="auto">
          <a:xfrm>
            <a:off x="6995156" y="6223818"/>
            <a:ext cx="4171001" cy="3661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b="1"/>
              <a:t>Sensor</a:t>
            </a:r>
            <a:r>
              <a:rPr lang="en-GB" b="1"/>
              <a:t> Creative Board – </a:t>
            </a:r>
            <a:r>
              <a:rPr lang="en-US" b="1"/>
              <a:t>Sensors</a:t>
            </a:r>
            <a:r>
              <a:rPr lang="en-GB" b="1"/>
              <a:t> Mounted</a:t>
            </a:r>
            <a:endParaRPr/>
          </a:p>
        </p:txBody>
      </p:sp>
      <p:pic>
        <p:nvPicPr>
          <p:cNvPr id="2143607908" name="Picture 2143607907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5760307" y="1272967"/>
            <a:ext cx="5447477" cy="44396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A6D272-7812-7EB7-87F7-FAD5C64665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824" y="1451900"/>
            <a:ext cx="4949467" cy="4499516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B99A53-C22B-5187-3235-087CDDD38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96351-F6AB-C800-EEEE-69A6D87E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5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A95A65-35C9-4A88-CF01-B43D55145CB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4F7646B3-886E-FD76-EFE8-BEA6BC3D004B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0049623" name="Title 1">
            <a:extLst>
              <a:ext uri="{FF2B5EF4-FFF2-40B4-BE49-F238E27FC236}">
                <a16:creationId xmlns:a16="http://schemas.microsoft.com/office/drawing/2014/main" id="{9B08F157-10D6-0B02-E9B1-7A6ACCECAC3B}"/>
              </a:ext>
            </a:extLst>
          </p:cNvPr>
          <p:cNvSpPr>
            <a:spLocks noGrp="1"/>
          </p:cNvSpPr>
          <p:nvPr>
            <p:ph type="title"/>
          </p:nvPr>
        </p:nvSpPr>
        <p:spPr bwMode="auto"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b="1" kern="1200" dirty="0">
                <a:solidFill>
                  <a:srgbClr val="FF3300"/>
                </a:solidFill>
              </a:rPr>
              <a:t>Kit </a:t>
            </a:r>
            <a:r>
              <a:rPr lang="en-US" b="1" kern="1200" dirty="0">
                <a:solidFill>
                  <a:srgbClr val="FF3300"/>
                </a:solidFill>
              </a:rPr>
              <a:t>1</a:t>
            </a:r>
            <a:r>
              <a:rPr lang="en-GB" b="1" kern="1200" dirty="0">
                <a:solidFill>
                  <a:srgbClr val="FF3300"/>
                </a:solidFill>
              </a:rPr>
              <a:t> </a:t>
            </a:r>
            <a:r>
              <a:rPr lang="en-US" b="1" kern="1200" dirty="0">
                <a:solidFill>
                  <a:srgbClr val="FF3300"/>
                </a:solidFill>
              </a:rPr>
              <a:t>Sensor</a:t>
            </a:r>
            <a:r>
              <a:rPr lang="en-GB" b="1" kern="1200" dirty="0">
                <a:solidFill>
                  <a:srgbClr val="FF3300"/>
                </a:solidFill>
              </a:rPr>
              <a:t> Creative Board Features</a:t>
            </a:r>
            <a:endParaRPr b="1" kern="1200" dirty="0">
              <a:solidFill>
                <a:srgbClr val="FF3300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2BD292-8D18-4119-7AA2-5FC02A3CB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9D2B3D-846D-2B5B-436E-71A30DD74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6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1263AA-A3DB-C7CF-FBA2-0C90089C37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039E6A-1E78-9539-3D5B-D16495F8A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3504" y="1351664"/>
            <a:ext cx="7621358" cy="5343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010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82B141C-38D2-139C-83A1-DA8BAEC1A5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4498296"/>
              </p:ext>
            </p:extLst>
          </p:nvPr>
        </p:nvGraphicFramePr>
        <p:xfrm>
          <a:off x="727182" y="1093470"/>
          <a:ext cx="5457491" cy="5262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1520">
                  <a:extLst>
                    <a:ext uri="{9D8B030D-6E8A-4147-A177-3AD203B41FA5}">
                      <a16:colId xmlns:a16="http://schemas.microsoft.com/office/drawing/2014/main" val="168222413"/>
                    </a:ext>
                  </a:extLst>
                </a:gridCol>
                <a:gridCol w="4465971">
                  <a:extLst>
                    <a:ext uri="{9D8B030D-6E8A-4147-A177-3AD203B41FA5}">
                      <a16:colId xmlns:a16="http://schemas.microsoft.com/office/drawing/2014/main" val="38483993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664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3 Pin Sensor Connector Connected to Arduino PIN 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6260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3 Pin Sensor Connector Connected to Arduino PIN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0866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3 Pin Sensor Connector Connected to Arduino PIN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662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3 Pin Servo Connector Connected to Arduino PIN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2855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Potentiometer Connected to Arduino PIN A3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2809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Bluetooth Connector  Connected to Arduino Tx/Rx PINS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7334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3 PIN Sensor Connector – FREE or NOT Connected to Any of the Arduino PINS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59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5x5 Mini Breadboard giving you the flexibility to add your own sensors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827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4 PIN Sensor Connector – FREE or NOT Connected to Any of the Arduino PINS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550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Mechanical Supports to Ultrasonic and 4 Pin Sensors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335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Arduino PINS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5140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DC Power Supply to ZAS Creativity 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0293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908817E-C4F0-F82F-4E18-50FF03B5FB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5536072"/>
              </p:ext>
            </p:extLst>
          </p:nvPr>
        </p:nvGraphicFramePr>
        <p:xfrm>
          <a:off x="6496896" y="1388110"/>
          <a:ext cx="4227407" cy="496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1413">
                  <a:extLst>
                    <a:ext uri="{9D8B030D-6E8A-4147-A177-3AD203B41FA5}">
                      <a16:colId xmlns:a16="http://schemas.microsoft.com/office/drawing/2014/main" val="960082807"/>
                    </a:ext>
                  </a:extLst>
                </a:gridCol>
                <a:gridCol w="3485994">
                  <a:extLst>
                    <a:ext uri="{9D8B030D-6E8A-4147-A177-3AD203B41FA5}">
                      <a16:colId xmlns:a16="http://schemas.microsoft.com/office/drawing/2014/main" val="28679338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5191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RESET button for Arduino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83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DC Power Supply of the Arduino 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458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Green LED Connected to Arduino PIN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13844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On/Off Switch of the ZAS Creativity 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046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Yellow LED Connected to Arduino PIN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7513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Red LED Connected to Arduino PIN 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650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USB Programming Port of the Arduino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2705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OLED Connector Connected to Arduino SCL (A5), SDA (A4) Pins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698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Arduino PINS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482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Buzzer Connected to Arduino Pin 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8301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Button Connected to Arduino Pin 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6578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Button Connected to Arduino Pin 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782162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173915-ED60-0F46-C149-B048972F4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4A6303-ACAC-065C-0E52-712EBC82B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7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B059F2-AFC0-0AC1-6628-AB6615A74A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5A1B736-9824-D37F-9E52-EDF4EFE882A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727182" y="62547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b="1" kern="1200" dirty="0">
                <a:solidFill>
                  <a:srgbClr val="FF3300"/>
                </a:solidFill>
              </a:rPr>
              <a:t>Kit </a:t>
            </a:r>
            <a:r>
              <a:rPr lang="en-US" b="1" kern="1200" dirty="0">
                <a:solidFill>
                  <a:srgbClr val="FF3300"/>
                </a:solidFill>
              </a:rPr>
              <a:t>1</a:t>
            </a:r>
            <a:r>
              <a:rPr lang="en-GB" b="1" kern="1200" dirty="0">
                <a:solidFill>
                  <a:srgbClr val="FF3300"/>
                </a:solidFill>
              </a:rPr>
              <a:t> </a:t>
            </a:r>
            <a:r>
              <a:rPr lang="en-US" b="1" kern="1200" dirty="0">
                <a:solidFill>
                  <a:srgbClr val="FF3300"/>
                </a:solidFill>
              </a:rPr>
              <a:t>Sensor</a:t>
            </a:r>
            <a:r>
              <a:rPr lang="en-GB" b="1" kern="1200" dirty="0">
                <a:solidFill>
                  <a:srgbClr val="FF3300"/>
                </a:solidFill>
              </a:rPr>
              <a:t> Creative Board Features</a:t>
            </a:r>
            <a:endParaRPr b="1" kern="1200" dirty="0">
              <a:solidFill>
                <a:srgbClr val="FF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159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7685455" name="Title 1"/>
          <p:cNvSpPr>
            <a:spLocks noGrp="1"/>
          </p:cNvSpPr>
          <p:nvPr>
            <p:ph type="title"/>
          </p:nvPr>
        </p:nvSpPr>
        <p:spPr bwMode="auto">
          <a:xfrm>
            <a:off x="838200" y="49696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b="1" kern="1200" dirty="0">
                <a:solidFill>
                  <a:srgbClr val="FF3300"/>
                </a:solidFill>
              </a:rPr>
              <a:t>Health &amp; Safety Precautions</a:t>
            </a:r>
          </a:p>
        </p:txBody>
      </p:sp>
      <p:sp>
        <p:nvSpPr>
          <p:cNvPr id="182715014" name="Content Placeholder 2"/>
          <p:cNvSpPr>
            <a:spLocks noGrp="1"/>
          </p:cNvSpPr>
          <p:nvPr>
            <p:ph idx="1"/>
          </p:nvPr>
        </p:nvSpPr>
        <p:spPr bwMode="auto">
          <a:xfrm>
            <a:off x="838200" y="1324180"/>
            <a:ext cx="10515600" cy="4351338"/>
          </a:xfrm>
        </p:spPr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en-US" b="1" dirty="0"/>
              <a:t>Double-check all power connections</a:t>
            </a:r>
            <a:br>
              <a:rPr lang="en-US" dirty="0"/>
            </a:br>
            <a:r>
              <a:rPr lang="en-US" dirty="0"/>
              <a:t>Ensure correct </a:t>
            </a:r>
            <a:r>
              <a:rPr lang="en-US" b="1" dirty="0"/>
              <a:t>GND</a:t>
            </a:r>
            <a:r>
              <a:rPr lang="en-US" dirty="0"/>
              <a:t> and </a:t>
            </a:r>
            <a:r>
              <a:rPr lang="en-US" b="1" dirty="0"/>
              <a:t>VCC</a:t>
            </a:r>
            <a:r>
              <a:rPr lang="en-US" dirty="0"/>
              <a:t> wiring for the power supply, OLED, motor drivers, GPS, sensors, and other modules.</a:t>
            </a:r>
            <a:endParaRPr dirty="0"/>
          </a:p>
          <a:p>
            <a:pPr>
              <a:defRPr/>
            </a:pPr>
            <a:r>
              <a:rPr lang="en-US" b="1" dirty="0"/>
              <a:t>Use the correct input voltage</a:t>
            </a:r>
            <a:br>
              <a:rPr lang="en-US" dirty="0"/>
            </a:br>
            <a:r>
              <a:rPr lang="en-US" dirty="0"/>
              <a:t>Battery input should be </a:t>
            </a:r>
            <a:r>
              <a:rPr lang="en-US" b="1" dirty="0"/>
              <a:t>between 5V and 12V</a:t>
            </a:r>
            <a:r>
              <a:rPr lang="en-US" dirty="0"/>
              <a:t> only.</a:t>
            </a:r>
            <a:endParaRPr dirty="0"/>
          </a:p>
          <a:p>
            <a:pPr>
              <a:defRPr/>
            </a:pPr>
            <a:r>
              <a:rPr lang="en-US" b="1" dirty="0"/>
              <a:t>Work on a safe surface</a:t>
            </a:r>
            <a:br>
              <a:rPr lang="en-US" dirty="0"/>
            </a:br>
            <a:r>
              <a:rPr lang="en-US" dirty="0"/>
              <a:t>Use the kit on an </a:t>
            </a:r>
            <a:r>
              <a:rPr lang="en-US" b="1" dirty="0"/>
              <a:t>insulated table</a:t>
            </a:r>
            <a:r>
              <a:rPr lang="en-US" dirty="0"/>
              <a:t> (e.g., wood) and ensure the surface is </a:t>
            </a:r>
            <a:r>
              <a:rPr lang="en-US" b="1" dirty="0"/>
              <a:t>dry and clean</a:t>
            </a:r>
            <a:r>
              <a:rPr lang="en-US" dirty="0"/>
              <a:t>.</a:t>
            </a:r>
            <a:endParaRPr dirty="0"/>
          </a:p>
          <a:p>
            <a:pPr>
              <a:defRPr/>
            </a:pPr>
            <a:r>
              <a:rPr lang="en-US" b="1" dirty="0"/>
              <a:t>Avoid leaving the kit unattended</a:t>
            </a:r>
            <a:br>
              <a:rPr lang="en-US" dirty="0"/>
            </a:br>
            <a:r>
              <a:rPr lang="en-US" dirty="0"/>
              <a:t>Do </a:t>
            </a:r>
            <a:r>
              <a:rPr lang="en-US" b="1" dirty="0"/>
              <a:t>not</a:t>
            </a:r>
            <a:r>
              <a:rPr lang="en-US" dirty="0"/>
              <a:t> keep the system powered on without supervision.</a:t>
            </a:r>
            <a:endParaRPr dirty="0"/>
          </a:p>
          <a:p>
            <a:pPr>
              <a:defRPr/>
            </a:pPr>
            <a:r>
              <a:rPr lang="en-GB" b="1" dirty="0"/>
              <a:t>Build and Test Incrementally</a:t>
            </a:r>
            <a:br>
              <a:rPr lang="en-US" dirty="0"/>
            </a:br>
            <a:r>
              <a:rPr lang="en-US" dirty="0"/>
              <a:t>Turn on the </a:t>
            </a:r>
            <a:r>
              <a:rPr lang="en-US" b="1" dirty="0"/>
              <a:t>microcontroller first</a:t>
            </a:r>
            <a:r>
              <a:rPr lang="en-US" dirty="0"/>
              <a:t>, then </a:t>
            </a:r>
            <a:r>
              <a:rPr lang="en-US" b="1" dirty="0"/>
              <a:t>build and test the circuit step-by-step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Avoid wiring the entire system at once and powering it without intermediate testing.</a:t>
            </a:r>
          </a:p>
          <a:p>
            <a:pPr>
              <a:defRPr/>
            </a:pPr>
            <a:r>
              <a:rPr lang="en-US" b="1" dirty="0"/>
              <a:t>18650 Battery</a:t>
            </a:r>
            <a:r>
              <a:rPr lang="en-US" dirty="0"/>
              <a:t> </a:t>
            </a:r>
            <a:r>
              <a:rPr lang="en-US" b="1" dirty="0"/>
              <a:t>Care</a:t>
            </a:r>
            <a:r>
              <a:rPr lang="en-US" dirty="0"/>
              <a:t>– For long battery life, charge it at regular intervals. Avoid battery complete draining (going down to 0%), Do not leave the battery unattended while charging or charge it overnight. If the battery appears swollen, leakage or bulging, do not use it. Use a proper Li-ion charger, Dispose of faulty batteries safely and responsibly. </a:t>
            </a:r>
            <a:endParaRPr dirty="0"/>
          </a:p>
          <a:p>
            <a:pPr marL="0" indent="0">
              <a:buNone/>
              <a:defRPr/>
            </a:pPr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851879-35A5-BE0B-F848-0E5F20377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66D5AD-5503-C58B-A03B-6E4EC8C0D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8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666EDF-8ADB-BFC8-B671-050FE59DF2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4005847" name="Title 1"/>
          <p:cNvSpPr>
            <a:spLocks noGrp="1"/>
          </p:cNvSpPr>
          <p:nvPr>
            <p:ph type="title"/>
          </p:nvPr>
        </p:nvSpPr>
        <p:spPr bwMode="auto"/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b="1" kern="1200" dirty="0">
                <a:solidFill>
                  <a:srgbClr val="FF3300"/>
                </a:solidFill>
              </a:rPr>
              <a:t>Lab S1: Ultrasonic Sensor</a:t>
            </a:r>
            <a:endParaRPr lang="en-GB" b="1" kern="1200" dirty="0">
              <a:solidFill>
                <a:srgbClr val="FF3300"/>
              </a:solidFill>
            </a:endParaRPr>
          </a:p>
        </p:txBody>
      </p:sp>
      <p:sp>
        <p:nvSpPr>
          <p:cNvPr id="1920779560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en-GB" b="1" dirty="0"/>
              <a:t>Things Needed</a:t>
            </a:r>
            <a:endParaRPr dirty="0"/>
          </a:p>
        </p:txBody>
      </p:sp>
      <p:pic>
        <p:nvPicPr>
          <p:cNvPr id="523944002" name="Picture 4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457729" y="2052069"/>
            <a:ext cx="3417779" cy="2297196"/>
          </a:xfrm>
          <a:prstGeom prst="rect">
            <a:avLst/>
          </a:prstGeom>
        </p:spPr>
      </p:pic>
      <p:pic>
        <p:nvPicPr>
          <p:cNvPr id="400198664" name="Picture 5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rot="10800000" flipH="1">
            <a:off x="2639551" y="4781275"/>
            <a:ext cx="3708947" cy="2080440"/>
          </a:xfrm>
          <a:prstGeom prst="rect">
            <a:avLst/>
          </a:prstGeom>
        </p:spPr>
      </p:pic>
      <p:pic>
        <p:nvPicPr>
          <p:cNvPr id="1185751429" name="Picture 6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7402518" y="3751225"/>
            <a:ext cx="4153260" cy="2857748"/>
          </a:xfrm>
          <a:prstGeom prst="rect">
            <a:avLst/>
          </a:prstGeom>
        </p:spPr>
      </p:pic>
      <p:pic>
        <p:nvPicPr>
          <p:cNvPr id="1838379583" name="Picture 7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87582" y="4412876"/>
            <a:ext cx="2160798" cy="2593182"/>
          </a:xfrm>
          <a:prstGeom prst="rect">
            <a:avLst/>
          </a:prstGeom>
        </p:spPr>
      </p:pic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26F5BB2B-3B89-9C67-17A2-5B54F580B23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25197" y="1027906"/>
            <a:ext cx="2801964" cy="263734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872AC5-E64F-1FF9-3C66-46AAC8CDA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06/12/2025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4595FF-F345-DE10-CC89-F201BF53B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3A2A5D-5A42-4533-ACF4-15D55555B360}" type="slidenum">
              <a:rPr lang="en-GB" smtClean="0"/>
              <a:t>9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AAEBCD-DCD0-C81D-964D-215E1DB6FC5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6739" y="49696"/>
            <a:ext cx="2755261" cy="74262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ZASRobotics">
      <a:dk1>
        <a:sysClr val="windowText" lastClr="000000"/>
      </a:dk1>
      <a:lt1>
        <a:sysClr val="window" lastClr="FFFFFF"/>
      </a:lt1>
      <a:dk2>
        <a:srgbClr val="0E2841"/>
      </a:dk2>
      <a:lt2>
        <a:srgbClr val="8ECAE6"/>
      </a:lt2>
      <a:accent1>
        <a:srgbClr val="219EBC"/>
      </a:accent1>
      <a:accent2>
        <a:srgbClr val="8ECAE6"/>
      </a:accent2>
      <a:accent3>
        <a:srgbClr val="023047"/>
      </a:accent3>
      <a:accent4>
        <a:srgbClr val="FF715B"/>
      </a:accent4>
      <a:accent5>
        <a:srgbClr val="F9CB40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1520</Words>
  <Application>Microsoft Office PowerPoint</Application>
  <PresentationFormat>Widescreen</PresentationFormat>
  <Paragraphs>259</Paragraphs>
  <Slides>24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Aptos</vt:lpstr>
      <vt:lpstr>Aptos Display</vt:lpstr>
      <vt:lpstr>Arial</vt:lpstr>
      <vt:lpstr>Calibri</vt:lpstr>
      <vt:lpstr>Calibri Light</vt:lpstr>
      <vt:lpstr>Courier New</vt:lpstr>
      <vt:lpstr>Office Theme</vt:lpstr>
      <vt:lpstr>2_Office Theme</vt:lpstr>
      <vt:lpstr>Sensor Kit (Kit 1) ZAS Robotics Training</vt:lpstr>
      <vt:lpstr>Sensors Kit (Kit 1) Training - Objectives</vt:lpstr>
      <vt:lpstr> ZAS Robotic Products – Sensors Kit </vt:lpstr>
      <vt:lpstr>Sensor Kit - Contents</vt:lpstr>
      <vt:lpstr>Kit 1 Sensor Creative Board</vt:lpstr>
      <vt:lpstr>Kit 1 Sensor Creative Board Features</vt:lpstr>
      <vt:lpstr>Kit 1 Sensor Creative Board Features</vt:lpstr>
      <vt:lpstr>Health &amp; Safety Precautions</vt:lpstr>
      <vt:lpstr>Lab S1: Ultrasonic Sensor</vt:lpstr>
      <vt:lpstr>Lab S1: Ultrasonic Sensor </vt:lpstr>
      <vt:lpstr>Lab S1: Ultrasonic Sensor</vt:lpstr>
      <vt:lpstr>Lab S1: Ultrasonic Sensor</vt:lpstr>
      <vt:lpstr>Lab S2: Ultrasonic Sensor with OLED</vt:lpstr>
      <vt:lpstr>Lab S2: Ultrasonic Sensor with OLED</vt:lpstr>
      <vt:lpstr>Lab S2: Ultrasonic Sensor with OLED</vt:lpstr>
      <vt:lpstr>Lab S2: Ultrasonic Sensor with OLED</vt:lpstr>
      <vt:lpstr>Lab S3: Air Quality Sensor with OLED</vt:lpstr>
      <vt:lpstr>Lab S3: Air Quality Sensor with OLED</vt:lpstr>
      <vt:lpstr>Lab S3: Air Quality Sensor with OLED</vt:lpstr>
      <vt:lpstr>Lab S3: Air Quality Sensor with OLED</vt:lpstr>
      <vt:lpstr>Lab S3: Air Quality Sensor with OLED</vt:lpstr>
      <vt:lpstr>Lab S3: Air Quality Sensor with OLED</vt:lpstr>
      <vt:lpstr>Sensor Kit –Further Labs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Fakruddin Mohammed</dc:creator>
  <cp:lastModifiedBy>Fakruddin Mohammed</cp:lastModifiedBy>
  <cp:revision>113</cp:revision>
  <dcterms:created xsi:type="dcterms:W3CDTF">2025-11-13T13:02:47Z</dcterms:created>
  <dcterms:modified xsi:type="dcterms:W3CDTF">2025-12-01T22:19:02Z</dcterms:modified>
</cp:coreProperties>
</file>